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notesMasterIdLst>
    <p:notesMasterId r:id="rId22"/>
  </p:notesMasterIdLst>
  <p:sldIdLst>
    <p:sldId id="291" r:id="rId3"/>
    <p:sldId id="260" r:id="rId4"/>
    <p:sldId id="277" r:id="rId5"/>
    <p:sldId id="278" r:id="rId6"/>
    <p:sldId id="263" r:id="rId7"/>
    <p:sldId id="266" r:id="rId8"/>
    <p:sldId id="271" r:id="rId9"/>
    <p:sldId id="272" r:id="rId10"/>
    <p:sldId id="269" r:id="rId11"/>
    <p:sldId id="287" r:id="rId12"/>
    <p:sldId id="288" r:id="rId13"/>
    <p:sldId id="270" r:id="rId14"/>
    <p:sldId id="265" r:id="rId15"/>
    <p:sldId id="274" r:id="rId16"/>
    <p:sldId id="276" r:id="rId17"/>
    <p:sldId id="267" r:id="rId18"/>
    <p:sldId id="261" r:id="rId19"/>
    <p:sldId id="282" r:id="rId20"/>
    <p:sldId id="283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EE0000"/>
    <a:srgbClr val="000818"/>
    <a:srgbClr val="FFFF00"/>
    <a:srgbClr val="00A4DE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45" autoAdjust="0"/>
    <p:restoredTop sz="94660"/>
  </p:normalViewPr>
  <p:slideViewPr>
    <p:cSldViewPr>
      <p:cViewPr varScale="1">
        <p:scale>
          <a:sx n="69" d="100"/>
          <a:sy n="69" d="100"/>
        </p:scale>
        <p:origin x="1548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0C8A90-1427-4F33-95E0-DF47046F6901}" type="datetimeFigureOut">
              <a:rPr lang="en-GB" smtClean="0"/>
              <a:pPr/>
              <a:t>31/03/2023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608EFA-974F-4640-A336-55FCF8007F2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5445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CD31F-B4E0-40AC-90F7-1564DB0B8C26}" type="datetimeFigureOut">
              <a:rPr lang="en-GB" smtClean="0"/>
              <a:pPr/>
              <a:t>31/03/2023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0998D-2E2F-4EA0-B9C0-10AD859D34F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4237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CD31F-B4E0-40AC-90F7-1564DB0B8C26}" type="datetimeFigureOut">
              <a:rPr lang="en-GB" smtClean="0"/>
              <a:pPr/>
              <a:t>31/03/2023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0998D-2E2F-4EA0-B9C0-10AD859D34F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6306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CD31F-B4E0-40AC-90F7-1564DB0B8C26}" type="datetimeFigureOut">
              <a:rPr lang="en-GB" smtClean="0"/>
              <a:pPr/>
              <a:t>31/03/2023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0998D-2E2F-4EA0-B9C0-10AD859D34F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01701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527E354-4633-4555-82C4-E95594F294C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2326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vi-VN"/>
              <a:t>Bấm &amp; sửa kiểu phụ đề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charset="0"/>
              </a:defRPr>
            </a:lvl1pPr>
          </a:lstStyle>
          <a:p>
            <a:pPr>
              <a:defRPr/>
            </a:pPr>
            <a:fld id="{5F8CC57D-CB50-42E0-BFE3-F0BDC7119E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285635"/>
      </p:ext>
    </p:extLst>
  </p:cSld>
  <p:clrMapOvr>
    <a:masterClrMapping/>
  </p:clrMapOvr>
  <p:transition spd="slow" advTm="24000">
    <p:wheel spokes="8"/>
    <p:sndAc>
      <p:stSnd loop="1">
        <p:snd r:embed="rId1" name="applause.wav"/>
      </p:stSnd>
    </p:sndAc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charset="0"/>
              </a:defRPr>
            </a:lvl1pPr>
          </a:lstStyle>
          <a:p>
            <a:pPr>
              <a:defRPr/>
            </a:pPr>
            <a:fld id="{3E7B8064-BD55-43BD-B8CD-B2372AAEE6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463498"/>
      </p:ext>
    </p:extLst>
  </p:cSld>
  <p:clrMapOvr>
    <a:masterClrMapping/>
  </p:clrMapOvr>
  <p:transition spd="slow" advTm="24000">
    <p:wheel spokes="8"/>
    <p:sndAc>
      <p:stSnd loop="1">
        <p:snd r:embed="rId1" name="applause.wav"/>
      </p:stSnd>
    </p:sndAc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charset="0"/>
              </a:defRPr>
            </a:lvl1pPr>
          </a:lstStyle>
          <a:p>
            <a:pPr>
              <a:defRPr/>
            </a:pPr>
            <a:fld id="{34A8B4AD-43A4-4328-A11D-7791CBB396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699611"/>
      </p:ext>
    </p:extLst>
  </p:cSld>
  <p:clrMapOvr>
    <a:masterClrMapping/>
  </p:clrMapOvr>
  <p:transition spd="slow" advTm="24000">
    <p:wheel spokes="8"/>
    <p:sndAc>
      <p:stSnd loop="1">
        <p:snd r:embed="rId1" name="applause.wav"/>
      </p:stSnd>
    </p:sndAc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charset="0"/>
              </a:defRPr>
            </a:lvl1pPr>
          </a:lstStyle>
          <a:p>
            <a:pPr>
              <a:defRPr/>
            </a:pPr>
            <a:fld id="{7EE9FE8B-B167-4273-AF0E-1C23711A78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964759"/>
      </p:ext>
    </p:extLst>
  </p:cSld>
  <p:clrMapOvr>
    <a:masterClrMapping/>
  </p:clrMapOvr>
  <p:transition spd="slow" advTm="24000">
    <p:wheel spokes="8"/>
    <p:sndAc>
      <p:stSnd loop="1">
        <p:snd r:embed="rId1" name="applause.wav"/>
      </p:stSnd>
    </p:sndAc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Nơi giữ chỗ cho Văn bản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6" name="Nơi giữ chỗ cho Nội dung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charset="0"/>
              </a:defRPr>
            </a:lvl1pPr>
          </a:lstStyle>
          <a:p>
            <a:pPr>
              <a:defRPr/>
            </a:pPr>
            <a:fld id="{5EA27ECE-4868-4456-819A-22DF76E9B0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665970"/>
      </p:ext>
    </p:extLst>
  </p:cSld>
  <p:clrMapOvr>
    <a:masterClrMapping/>
  </p:clrMapOvr>
  <p:transition spd="slow" advTm="24000">
    <p:wheel spokes="8"/>
    <p:sndAc>
      <p:stSnd loop="1">
        <p:snd r:embed="rId1" name="applause.wav"/>
      </p:stSnd>
    </p:sndAc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charset="0"/>
              </a:defRPr>
            </a:lvl1pPr>
          </a:lstStyle>
          <a:p>
            <a:pPr>
              <a:defRPr/>
            </a:pPr>
            <a:fld id="{08F0D303-E781-4AC4-997A-32370FD89C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439362"/>
      </p:ext>
    </p:extLst>
  </p:cSld>
  <p:clrMapOvr>
    <a:masterClrMapping/>
  </p:clrMapOvr>
  <p:transition spd="slow" advTm="24000">
    <p:wheel spokes="8"/>
    <p:sndAc>
      <p:stSnd loop="1">
        <p:snd r:embed="rId1" name="applause.wav"/>
      </p:stSnd>
    </p:sndAc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charset="0"/>
              </a:defRPr>
            </a:lvl1pPr>
          </a:lstStyle>
          <a:p>
            <a:pPr>
              <a:defRPr/>
            </a:pPr>
            <a:fld id="{0B04D456-06B3-453D-81AF-661BF9391A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339288"/>
      </p:ext>
    </p:extLst>
  </p:cSld>
  <p:clrMapOvr>
    <a:masterClrMapping/>
  </p:clrMapOvr>
  <p:transition spd="slow" advTm="24000">
    <p:wheel spokes="8"/>
    <p:sndAc>
      <p:stSnd loop="1">
        <p:snd r:embed="rId1" name="applause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CD31F-B4E0-40AC-90F7-1564DB0B8C26}" type="datetimeFigureOut">
              <a:rPr lang="en-GB" smtClean="0"/>
              <a:pPr/>
              <a:t>31/03/2023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0998D-2E2F-4EA0-B9C0-10AD859D34F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91189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charset="0"/>
              </a:defRPr>
            </a:lvl1pPr>
          </a:lstStyle>
          <a:p>
            <a:pPr>
              <a:defRPr/>
            </a:pPr>
            <a:fld id="{0D783831-7F76-4D34-B6C7-5FB86CEF44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796655"/>
      </p:ext>
    </p:extLst>
  </p:cSld>
  <p:clrMapOvr>
    <a:masterClrMapping/>
  </p:clrMapOvr>
  <p:transition spd="slow" advTm="24000">
    <p:wheel spokes="8"/>
    <p:sndAc>
      <p:stSnd loop="1">
        <p:snd r:embed="rId1" name="applause.wav"/>
      </p:stSnd>
    </p:sndAc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Hình ảnh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charset="0"/>
              </a:defRPr>
            </a:lvl1pPr>
          </a:lstStyle>
          <a:p>
            <a:pPr>
              <a:defRPr/>
            </a:pPr>
            <a:fld id="{0480BBA2-9B1B-47EF-AA3D-DD70FA1621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78495"/>
      </p:ext>
    </p:extLst>
  </p:cSld>
  <p:clrMapOvr>
    <a:masterClrMapping/>
  </p:clrMapOvr>
  <p:transition spd="slow" advTm="24000">
    <p:wheel spokes="8"/>
    <p:sndAc>
      <p:stSnd loop="1">
        <p:snd r:embed="rId1" name="applause.wav"/>
      </p:stSnd>
    </p:sndAc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charset="0"/>
              </a:defRPr>
            </a:lvl1pPr>
          </a:lstStyle>
          <a:p>
            <a:pPr>
              <a:defRPr/>
            </a:pPr>
            <a:fld id="{3EDE68B0-2D03-4CDE-AA48-D93D8A320E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666626"/>
      </p:ext>
    </p:extLst>
  </p:cSld>
  <p:clrMapOvr>
    <a:masterClrMapping/>
  </p:clrMapOvr>
  <p:transition spd="slow" advTm="24000">
    <p:wheel spokes="8"/>
    <p:sndAc>
      <p:stSnd loop="1">
        <p:snd r:embed="rId1" name="applause.wav"/>
      </p:stSnd>
    </p:sndAc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charset="0"/>
              </a:defRPr>
            </a:lvl1pPr>
          </a:lstStyle>
          <a:p>
            <a:pPr>
              <a:defRPr/>
            </a:pPr>
            <a:fld id="{B9DE4934-8A75-4222-8698-544B10C6D5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175132"/>
      </p:ext>
    </p:extLst>
  </p:cSld>
  <p:clrMapOvr>
    <a:masterClrMapping/>
  </p:clrMapOvr>
  <p:transition spd="slow" advTm="24000">
    <p:wheel spokes="8"/>
    <p:sndAc>
      <p:stSnd loop="1">
        <p:snd r:embed="rId1" name="applause.wav"/>
      </p:stSnd>
    </p:sndAc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êu đề, Văn bản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charset="0"/>
              </a:defRPr>
            </a:lvl1pPr>
          </a:lstStyle>
          <a:p>
            <a:pPr>
              <a:defRPr/>
            </a:pPr>
            <a:fld id="{B562024E-3C53-41AE-AF96-E46202F669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833100"/>
      </p:ext>
    </p:extLst>
  </p:cSld>
  <p:clrMapOvr>
    <a:masterClrMapping/>
  </p:clrMapOvr>
  <p:transition spd="slow" advTm="24000">
    <p:wheel spokes="8"/>
    <p:sndAc>
      <p:stSnd loop="1">
        <p:snd r:embed="rId1" name="applause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CD31F-B4E0-40AC-90F7-1564DB0B8C26}" type="datetimeFigureOut">
              <a:rPr lang="en-GB" smtClean="0"/>
              <a:pPr/>
              <a:t>31/03/2023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0998D-2E2F-4EA0-B9C0-10AD859D34F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0985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CD31F-B4E0-40AC-90F7-1564DB0B8C26}" type="datetimeFigureOut">
              <a:rPr lang="en-GB" smtClean="0"/>
              <a:pPr/>
              <a:t>31/03/2023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0998D-2E2F-4EA0-B9C0-10AD859D34F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96797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CD31F-B4E0-40AC-90F7-1564DB0B8C26}" type="datetimeFigureOut">
              <a:rPr lang="en-GB" smtClean="0"/>
              <a:pPr/>
              <a:t>31/03/2023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0998D-2E2F-4EA0-B9C0-10AD859D34F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0018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CD31F-B4E0-40AC-90F7-1564DB0B8C26}" type="datetimeFigureOut">
              <a:rPr lang="en-GB" smtClean="0"/>
              <a:pPr/>
              <a:t>31/03/2023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0998D-2E2F-4EA0-B9C0-10AD859D34F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3767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CD31F-B4E0-40AC-90F7-1564DB0B8C26}" type="datetimeFigureOut">
              <a:rPr lang="en-GB" smtClean="0"/>
              <a:pPr/>
              <a:t>31/03/2023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0998D-2E2F-4EA0-B9C0-10AD859D34F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3030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CD31F-B4E0-40AC-90F7-1564DB0B8C26}" type="datetimeFigureOut">
              <a:rPr lang="en-GB" smtClean="0"/>
              <a:pPr/>
              <a:t>31/03/2023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0998D-2E2F-4EA0-B9C0-10AD859D34F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0940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CD31F-B4E0-40AC-90F7-1564DB0B8C26}" type="datetimeFigureOut">
              <a:rPr lang="en-GB" smtClean="0"/>
              <a:pPr/>
              <a:t>31/03/2023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0998D-2E2F-4EA0-B9C0-10AD859D34F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8237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audio" Target="../media/audio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5CD31F-B4E0-40AC-90F7-1564DB0B8C26}" type="datetimeFigureOut">
              <a:rPr lang="en-GB" smtClean="0"/>
              <a:pPr/>
              <a:t>31/03/2023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20998D-2E2F-4EA0-B9C0-10AD859D34F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6500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890BE31-A0C7-41C5-B676-5EF336745BE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393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transition spd="slow" advTm="24000">
    <p:wheel spokes="8"/>
    <p:sndAc>
      <p:stSnd loop="1">
        <p:snd r:embed="rId14" name="applause.wav"/>
      </p:stSnd>
    </p:sndAc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audio" Target="../media/audio4.wav"/><Relationship Id="rId3" Type="http://schemas.openxmlformats.org/officeDocument/2006/relationships/image" Target="../media/image10.png"/><Relationship Id="rId7" Type="http://schemas.openxmlformats.org/officeDocument/2006/relationships/image" Target="../media/image7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9.gif"/><Relationship Id="rId4" Type="http://schemas.openxmlformats.org/officeDocument/2006/relationships/slide" Target="slide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audio" Target="../media/audio20.wav"/><Relationship Id="rId3" Type="http://schemas.openxmlformats.org/officeDocument/2006/relationships/slide" Target="slide2.xml"/><Relationship Id="rId7" Type="http://schemas.openxmlformats.org/officeDocument/2006/relationships/image" Target="../media/image3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0.png"/><Relationship Id="rId4" Type="http://schemas.openxmlformats.org/officeDocument/2006/relationships/image" Target="../media/image9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0.wav"/><Relationship Id="rId5" Type="http://schemas.openxmlformats.org/officeDocument/2006/relationships/image" Target="../media/image10.png"/><Relationship Id="rId4" Type="http://schemas.openxmlformats.org/officeDocument/2006/relationships/image" Target="../media/image9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0.wav"/><Relationship Id="rId5" Type="http://schemas.openxmlformats.org/officeDocument/2006/relationships/image" Target="../media/image34.png"/><Relationship Id="rId4" Type="http://schemas.openxmlformats.org/officeDocument/2006/relationships/image" Target="../media/image9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audio" Target="../media/audio20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9.gi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audio" Target="../media/audio1.wav"/><Relationship Id="rId7" Type="http://schemas.openxmlformats.org/officeDocument/2006/relationships/image" Target="../media/image37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gif"/><Relationship Id="rId10" Type="http://schemas.openxmlformats.org/officeDocument/2006/relationships/image" Target="../media/image40.png"/><Relationship Id="rId4" Type="http://schemas.openxmlformats.org/officeDocument/2006/relationships/slide" Target="slide2.xml"/><Relationship Id="rId9" Type="http://schemas.openxmlformats.org/officeDocument/2006/relationships/image" Target="../media/image3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0.wav"/><Relationship Id="rId5" Type="http://schemas.openxmlformats.org/officeDocument/2006/relationships/image" Target="../media/image10.png"/><Relationship Id="rId4" Type="http://schemas.openxmlformats.org/officeDocument/2006/relationships/image" Target="../media/image9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20.wav"/><Relationship Id="rId4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40.wav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0.png"/><Relationship Id="rId4" Type="http://schemas.openxmlformats.org/officeDocument/2006/relationships/image" Target="../media/image9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audio40.wav"/><Relationship Id="rId3" Type="http://schemas.openxmlformats.org/officeDocument/2006/relationships/slide" Target="slide2.xml"/><Relationship Id="rId7" Type="http://schemas.openxmlformats.org/officeDocument/2006/relationships/image" Target="../media/image11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0.png"/><Relationship Id="rId4" Type="http://schemas.openxmlformats.org/officeDocument/2006/relationships/image" Target="../media/image9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gif"/><Relationship Id="rId13" Type="http://schemas.openxmlformats.org/officeDocument/2006/relationships/image" Target="../media/image25.jpeg"/><Relationship Id="rId3" Type="http://schemas.openxmlformats.org/officeDocument/2006/relationships/image" Target="../media/image16.jpeg"/><Relationship Id="rId7" Type="http://schemas.openxmlformats.org/officeDocument/2006/relationships/audio" Target="../media/audio2.wav"/><Relationship Id="rId12" Type="http://schemas.openxmlformats.org/officeDocument/2006/relationships/image" Target="../media/image24.jpeg"/><Relationship Id="rId2" Type="http://schemas.openxmlformats.org/officeDocument/2006/relationships/audio" Target="../media/audio3.wav"/><Relationship Id="rId16" Type="http://schemas.openxmlformats.org/officeDocument/2006/relationships/image" Target="../media/image28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jpeg"/><Relationship Id="rId11" Type="http://schemas.openxmlformats.org/officeDocument/2006/relationships/image" Target="../media/image23.jpeg"/><Relationship Id="rId5" Type="http://schemas.openxmlformats.org/officeDocument/2006/relationships/image" Target="../media/image18.jpeg"/><Relationship Id="rId15" Type="http://schemas.openxmlformats.org/officeDocument/2006/relationships/image" Target="../media/image27.jpeg"/><Relationship Id="rId10" Type="http://schemas.openxmlformats.org/officeDocument/2006/relationships/image" Target="../media/image22.jpeg"/><Relationship Id="rId4" Type="http://schemas.openxmlformats.org/officeDocument/2006/relationships/image" Target="../media/image17.jpeg"/><Relationship Id="rId9" Type="http://schemas.openxmlformats.org/officeDocument/2006/relationships/image" Target="../media/image21.jpeg"/><Relationship Id="rId1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audio4.wav"/><Relationship Id="rId3" Type="http://schemas.openxmlformats.org/officeDocument/2006/relationships/slide" Target="slide2.xml"/><Relationship Id="rId7" Type="http://schemas.openxmlformats.org/officeDocument/2006/relationships/image" Target="../media/image7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10.png"/><Relationship Id="rId4" Type="http://schemas.openxmlformats.org/officeDocument/2006/relationships/image" Target="../media/image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WordArt 20"/>
          <p:cNvSpPr>
            <a:spLocks noChangeArrowheads="1" noChangeShapeType="1" noTextEdit="1"/>
          </p:cNvSpPr>
          <p:nvPr/>
        </p:nvSpPr>
        <p:spPr bwMode="auto">
          <a:xfrm>
            <a:off x="2628418" y="1844824"/>
            <a:ext cx="3865984" cy="66558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vi-VN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Đạo đức</a:t>
            </a:r>
          </a:p>
        </p:txBody>
      </p:sp>
      <p:sp>
        <p:nvSpPr>
          <p:cNvPr id="15364" name="WordArt 21"/>
          <p:cNvSpPr>
            <a:spLocks noChangeArrowheads="1" noChangeShapeType="1" noTextEdit="1"/>
          </p:cNvSpPr>
          <p:nvPr/>
        </p:nvSpPr>
        <p:spPr bwMode="auto">
          <a:xfrm>
            <a:off x="623216" y="3055379"/>
            <a:ext cx="8382000" cy="2276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 Bảo vệ tài nguyên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thiên nhiên (T1) </a:t>
            </a:r>
            <a:endParaRPr lang="en-US" sz="3600" b="1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grpSp>
        <p:nvGrpSpPr>
          <p:cNvPr id="15365" name="Group 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8" y="0"/>
            <a:chExt cx="5760" cy="4320"/>
          </a:xfrm>
        </p:grpSpPr>
        <p:pic>
          <p:nvPicPr>
            <p:cNvPr id="15367" name="Picture 6" descr="GRANS02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31882" flipH="1">
              <a:off x="4848" y="3394"/>
              <a:ext cx="912" cy="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68" name="Picture 7" descr="GRANS02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65066">
              <a:off x="96" y="3394"/>
              <a:ext cx="961" cy="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5369" name="Group 8"/>
            <p:cNvGrpSpPr>
              <a:grpSpLocks/>
            </p:cNvGrpSpPr>
            <p:nvPr/>
          </p:nvGrpSpPr>
          <p:grpSpPr bwMode="auto">
            <a:xfrm>
              <a:off x="8" y="0"/>
              <a:ext cx="5760" cy="4320"/>
              <a:chOff x="672" y="0"/>
              <a:chExt cx="5760" cy="4320"/>
            </a:xfrm>
          </p:grpSpPr>
          <p:pic>
            <p:nvPicPr>
              <p:cNvPr id="15370" name="Picture 9" descr="BD21325_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4176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371" name="Picture 10" descr="BD21325_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0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372" name="Picture 11" descr="BD21325_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88" y="192"/>
                <a:ext cx="144" cy="398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373" name="Picture 12" descr="BD21325_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0"/>
                <a:ext cx="153" cy="422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15366" name="Picture 10" descr="cartoon1%20(1)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340768"/>
            <a:ext cx="1600200" cy="142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4819563"/>
      </p:ext>
    </p:extLst>
  </p:cSld>
  <p:clrMapOvr>
    <a:masterClrMapping/>
  </p:clrMapOvr>
  <p:transition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9" name="Picture 3" descr="C:\Documents and Settings\Admin\Desktop\mo-rong-thuy-dien-hoa-binh-0153-174936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14" y="342911"/>
            <a:ext cx="9213842" cy="5157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22552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Documents and Settings\Admin\Desktop\170209163838_1_900x600_tcve-124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15" y="404664"/>
            <a:ext cx="9144000" cy="6091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64349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flowerba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6439" y="5733256"/>
            <a:ext cx="6858000" cy="1100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7" descr="Floral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-83258"/>
            <a:ext cx="10668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 descr="Floral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956376" y="-83258"/>
            <a:ext cx="10668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845789" y="3661759"/>
            <a:ext cx="7620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algn="l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 algn="l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vi-VN" sz="3200" dirty="0">
                <a:solidFill>
                  <a:srgbClr val="0000FF"/>
                </a:solidFill>
                <a:latin typeface=".VnTime" pitchFamily="34" charset="0"/>
              </a:rPr>
              <a:t>   </a:t>
            </a:r>
            <a:r>
              <a:rPr lang="en-US" sz="3200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vi-VN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Hiện nay việc sử dụng tài nguyên thiên nhiên ở nước ta chưa hợp lí, nhiều tài nguyên đang cạn kiệt dần. </a:t>
            </a:r>
            <a:endParaRPr lang="en-US" sz="3200" dirty="0">
              <a:solidFill>
                <a:srgbClr val="0000FF"/>
              </a:solidFill>
              <a:latin typeface=".VnTime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132" y="2485421"/>
            <a:ext cx="8510587" cy="1176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8800"/>
            <a:ext cx="5651500" cy="1023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167371" y="71046"/>
            <a:ext cx="641694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đức</a:t>
            </a:r>
          </a:p>
          <a:p>
            <a:pPr algn="ctr"/>
            <a:r>
              <a:rPr lang="en-US" sz="2800" b="1" dirty="0">
                <a:solidFill>
                  <a:srgbClr val="EE0000"/>
                </a:solidFill>
                <a:latin typeface="Times New Roman" pitchFamily="18" charset="0"/>
                <a:cs typeface="Times New Roman" pitchFamily="18" charset="0"/>
              </a:rPr>
              <a:t>BẢO VỆ TÀI NGUYÊN THIÊN NHIÊN</a:t>
            </a:r>
          </a:p>
        </p:txBody>
      </p:sp>
    </p:spTree>
    <p:extLst>
      <p:ext uri="{BB962C8B-B14F-4D97-AF65-F5344CB8AC3E}">
        <p14:creationId xmlns:p14="http://schemas.microsoft.com/office/powerpoint/2010/main" val="3984285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2" name="cashreg.wav"/>
          </p:stSnd>
        </p:sndAc>
      </p:transition>
    </mc:Choice>
    <mc:Fallback xmlns="">
      <p:transition spd="slow">
        <p:circle/>
        <p:sndAc>
          <p:stSnd>
            <p:snd r:embed="rId8" name="cashreg.wav"/>
          </p:stSnd>
        </p:sndAc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Floral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076020" y="-83258"/>
            <a:ext cx="10668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 descr="Floral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-83258"/>
            <a:ext cx="10668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0" y="3789040"/>
            <a:ext cx="7620000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algn="l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 algn="l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vi-VN" sz="3600" dirty="0">
                <a:solidFill>
                  <a:srgbClr val="0000FF"/>
                </a:solidFill>
                <a:latin typeface=".VnTime" pitchFamily="34" charset="0"/>
              </a:rPr>
              <a:t>   </a:t>
            </a:r>
            <a:r>
              <a:rPr lang="en-US" sz="3600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vi-VN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Sử dụng tài nguyên thiên nhiên tiết kiệm và hợp lí, bảo vệ nguồn nước, không khí.....</a:t>
            </a:r>
            <a:endParaRPr lang="en-US" sz="3600" dirty="0">
              <a:solidFill>
                <a:srgbClr val="0000FF"/>
              </a:solidFill>
              <a:latin typeface=".VnTime" pitchFamily="34" charset="0"/>
            </a:endParaRPr>
          </a:p>
        </p:txBody>
      </p:sp>
      <p:pic>
        <p:nvPicPr>
          <p:cNvPr id="13" name="Picture 7" descr="flowerba[1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6439" y="5733256"/>
            <a:ext cx="6858000" cy="1100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71765"/>
            <a:ext cx="5651500" cy="1023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2552700"/>
            <a:ext cx="9090025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167371" y="71046"/>
            <a:ext cx="641694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đức</a:t>
            </a:r>
          </a:p>
          <a:p>
            <a:pPr algn="ctr"/>
            <a:r>
              <a:rPr lang="en-US" sz="2800" b="1" dirty="0">
                <a:solidFill>
                  <a:srgbClr val="EE0000"/>
                </a:solidFill>
                <a:latin typeface="Times New Roman" pitchFamily="18" charset="0"/>
                <a:cs typeface="Times New Roman" pitchFamily="18" charset="0"/>
              </a:rPr>
              <a:t>BẢO VỆ TÀI NGUYÊN THIÊN NHIÊN</a:t>
            </a:r>
          </a:p>
        </p:txBody>
      </p:sp>
    </p:spTree>
    <p:extLst>
      <p:ext uri="{BB962C8B-B14F-4D97-AF65-F5344CB8AC3E}">
        <p14:creationId xmlns:p14="http://schemas.microsoft.com/office/powerpoint/2010/main" val="4009513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2" name="chimes.wav"/>
          </p:stSnd>
        </p:sndAc>
      </p:transition>
    </mc:Choice>
    <mc:Fallback xmlns="">
      <p:transition spd="slow">
        <p:split orient="vert"/>
        <p:sndAc>
          <p:stSnd>
            <p:snd r:embed="rId8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loral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-83258"/>
            <a:ext cx="10668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7" descr="Floral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956376" y="-18821"/>
            <a:ext cx="10668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7" descr="flowerba[1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6439" y="6021288"/>
            <a:ext cx="6858000" cy="812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19361" y="3645024"/>
            <a:ext cx="871296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algn="l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 algn="l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vi-VN" sz="3600" b="1" dirty="0">
                <a:solidFill>
                  <a:srgbClr val="0070C0"/>
                </a:solidFill>
                <a:latin typeface=".VnTime" pitchFamily="34" charset="0"/>
              </a:rPr>
              <a:t>   </a:t>
            </a:r>
            <a:r>
              <a:rPr lang="en-US" sz="3600" b="1" dirty="0">
                <a:solidFill>
                  <a:srgbClr val="0070C0"/>
                </a:solidFill>
                <a:latin typeface=".VnTime" pitchFamily="34" charset="0"/>
              </a:rPr>
              <a:t> </a:t>
            </a:r>
            <a:r>
              <a:rPr lang="vi-VN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Chúng ta cần phải làm gì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vệ tài nguyên thiên nhiên</a:t>
            </a:r>
            <a:r>
              <a:rPr lang="vi-VN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dirty="0">
              <a:solidFill>
                <a:srgbClr val="0070C0"/>
              </a:solidFill>
              <a:latin typeface=".VnTime" pitchFamily="34" charset="0"/>
            </a:endParaRP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-27062" y="2156956"/>
            <a:ext cx="871296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algn="l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 algn="l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vi-VN" sz="3600" dirty="0">
                <a:solidFill>
                  <a:srgbClr val="0070C0"/>
                </a:solidFill>
                <a:latin typeface=".VnTime" pitchFamily="34" charset="0"/>
              </a:rPr>
              <a:t>   </a:t>
            </a:r>
            <a:r>
              <a:rPr lang="en-US" sz="3600" dirty="0">
                <a:solidFill>
                  <a:srgbClr val="0070C0"/>
                </a:solidFill>
                <a:latin typeface=".VnTime" pitchFamily="34" charset="0"/>
              </a:rPr>
              <a:t> </a:t>
            </a:r>
            <a:r>
              <a:rPr lang="vi-VN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Tài nguyên thiên nhiên mang lại lợi ích gì cho em và mọi người?</a:t>
            </a:r>
            <a:endParaRPr lang="en-US" sz="3600" dirty="0">
              <a:solidFill>
                <a:srgbClr val="0070C0"/>
              </a:solidFill>
              <a:latin typeface=".VnTim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4584118"/>
      </p:ext>
    </p:extLst>
  </p:cSld>
  <p:clrMapOvr>
    <a:masterClrMapping/>
  </p:clrMapOvr>
  <p:transition spd="slow">
    <p:push dir="u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loral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-83258"/>
            <a:ext cx="10668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7" descr="Floral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956376" y="-18821"/>
            <a:ext cx="10668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7" descr="flowerba[1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6439" y="5733256"/>
            <a:ext cx="6858000" cy="1100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Horizontal Scroll 1"/>
          <p:cNvSpPr/>
          <p:nvPr/>
        </p:nvSpPr>
        <p:spPr>
          <a:xfrm>
            <a:off x="696343" y="2276872"/>
            <a:ext cx="7956376" cy="2664296"/>
          </a:xfrm>
          <a:prstGeom prst="horizont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2600" dirty="0">
                <a:latin typeface="+mj-lt"/>
              </a:rPr>
              <a:t>GHI NHỚ</a:t>
            </a:r>
          </a:p>
          <a:p>
            <a:pPr algn="ctr">
              <a:lnSpc>
                <a:spcPct val="150000"/>
              </a:lnSpc>
            </a:pPr>
            <a:r>
              <a:rPr lang="vi-VN" sz="2600" b="1" dirty="0">
                <a:solidFill>
                  <a:schemeClr val="tx1"/>
                </a:solidFill>
                <a:latin typeface="+mj-lt"/>
              </a:rPr>
              <a:t>Bảo vệ tài nguyên thiên nhiên là bảo vệ cuộc sống của con người hôm nay và mai sau</a:t>
            </a:r>
            <a:endParaRPr lang="en-GB" sz="26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67371" y="71046"/>
            <a:ext cx="641694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đức</a:t>
            </a:r>
          </a:p>
          <a:p>
            <a:pPr algn="ctr"/>
            <a:r>
              <a:rPr lang="en-US" sz="2800" b="1" dirty="0">
                <a:solidFill>
                  <a:srgbClr val="EE0000"/>
                </a:solidFill>
                <a:latin typeface="Times New Roman" pitchFamily="18" charset="0"/>
                <a:cs typeface="Times New Roman" pitchFamily="18" charset="0"/>
              </a:rPr>
              <a:t>BẢO VỆ TÀI NGUYÊN THIÊN NHIÊN</a:t>
            </a:r>
          </a:p>
        </p:txBody>
      </p:sp>
    </p:spTree>
    <p:extLst>
      <p:ext uri="{BB962C8B-B14F-4D97-AF65-F5344CB8AC3E}">
        <p14:creationId xmlns:p14="http://schemas.microsoft.com/office/powerpoint/2010/main" val="428611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loral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-83258"/>
            <a:ext cx="10668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7" descr="Floral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085918" y="-83258"/>
            <a:ext cx="10668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339367" y="2765953"/>
            <a:ext cx="245442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AutoNum type="alphaLcPeriod"/>
            </a:pPr>
            <a:r>
              <a:rPr lang="vi-VN" sz="2400">
                <a:latin typeface="Times New Roman" pitchFamily="18" charset="0"/>
                <a:cs typeface="Times New Roman" pitchFamily="18" charset="0"/>
              </a:rPr>
              <a:t>Đất trồng</a:t>
            </a:r>
          </a:p>
          <a:p>
            <a:pPr marL="457200" indent="-457200">
              <a:lnSpc>
                <a:spcPct val="150000"/>
              </a:lnSpc>
              <a:buAutoNum type="alphaLcPeriod"/>
            </a:pPr>
            <a:r>
              <a:rPr lang="vi-VN" sz="2400">
                <a:latin typeface="Times New Roman" pitchFamily="18" charset="0"/>
                <a:cs typeface="Times New Roman" pitchFamily="18" charset="0"/>
              </a:rPr>
              <a:t>Rừng</a:t>
            </a:r>
          </a:p>
          <a:p>
            <a:pPr marL="457200" indent="-457200">
              <a:lnSpc>
                <a:spcPct val="150000"/>
              </a:lnSpc>
              <a:buAutoNum type="alphaLcPeriod"/>
            </a:pPr>
            <a:r>
              <a:rPr lang="vi-VN" sz="2400">
                <a:latin typeface="Times New Roman" pitchFamily="18" charset="0"/>
                <a:cs typeface="Times New Roman" pitchFamily="18" charset="0"/>
              </a:rPr>
              <a:t>Đất ven biển</a:t>
            </a:r>
          </a:p>
          <a:p>
            <a:pPr marL="457200" indent="-457200">
              <a:lnSpc>
                <a:spcPct val="150000"/>
              </a:lnSpc>
              <a:buAutoNum type="alphaLcPeriod"/>
            </a:pPr>
            <a:r>
              <a:rPr lang="vi-VN" sz="2400">
                <a:latin typeface="Times New Roman" pitchFamily="18" charset="0"/>
                <a:cs typeface="Times New Roman" pitchFamily="18" charset="0"/>
              </a:rPr>
              <a:t>Cát </a:t>
            </a:r>
          </a:p>
          <a:p>
            <a:pPr>
              <a:lnSpc>
                <a:spcPct val="150000"/>
              </a:lnSpc>
            </a:pPr>
            <a:r>
              <a:rPr lang="vi-VN" sz="2400">
                <a:latin typeface="Times New Roman" pitchFamily="18" charset="0"/>
                <a:cs typeface="Times New Roman" pitchFamily="18" charset="0"/>
              </a:rPr>
              <a:t>đ.   Mỏ than</a:t>
            </a:r>
          </a:p>
          <a:p>
            <a:pPr marL="457200" indent="-457200">
              <a:lnSpc>
                <a:spcPct val="150000"/>
              </a:lnSpc>
              <a:buAutoNum type="alphaLcPeriod" startAt="5"/>
            </a:pPr>
            <a:r>
              <a:rPr lang="vi-VN" sz="2400">
                <a:latin typeface="Times New Roman" pitchFamily="18" charset="0"/>
                <a:cs typeface="Times New Roman" pitchFamily="18" charset="0"/>
              </a:rPr>
              <a:t>Mỏ dầu</a:t>
            </a:r>
          </a:p>
          <a:p>
            <a:pPr>
              <a:lnSpc>
                <a:spcPct val="150000"/>
              </a:lnSpc>
            </a:pPr>
            <a:r>
              <a:rPr lang="vi-VN" sz="2400">
                <a:latin typeface="Times New Roman" pitchFamily="18" charset="0"/>
                <a:cs typeface="Times New Roman" pitchFamily="18" charset="0"/>
              </a:rPr>
              <a:t>g.   Gió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538206" y="2780928"/>
            <a:ext cx="308111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AutoNum type="alphaLcPeriod" startAt="8"/>
            </a:pPr>
            <a:r>
              <a:rPr lang="vi-VN" sz="2400">
                <a:latin typeface="Times New Roman" pitchFamily="18" charset="0"/>
                <a:cs typeface="Times New Roman" pitchFamily="18" charset="0"/>
              </a:rPr>
              <a:t>Ánh sáng mặt trời</a:t>
            </a:r>
          </a:p>
          <a:p>
            <a:pPr marL="457200" indent="-457200">
              <a:lnSpc>
                <a:spcPct val="150000"/>
              </a:lnSpc>
              <a:buAutoNum type="alphaLcPeriod" startAt="8"/>
            </a:pPr>
            <a:r>
              <a:rPr lang="vi-VN" sz="2400">
                <a:latin typeface="Times New Roman" pitchFamily="18" charset="0"/>
                <a:cs typeface="Times New Roman" pitchFamily="18" charset="0"/>
              </a:rPr>
              <a:t>Vườn cà phê</a:t>
            </a:r>
          </a:p>
          <a:p>
            <a:pPr marL="457200" indent="-457200">
              <a:lnSpc>
                <a:spcPct val="150000"/>
              </a:lnSpc>
              <a:buAutoNum type="alphaLcPeriod" startAt="11"/>
            </a:pPr>
            <a:r>
              <a:rPr lang="vi-VN" sz="2400">
                <a:latin typeface="Times New Roman" pitchFamily="18" charset="0"/>
                <a:cs typeface="Times New Roman" pitchFamily="18" charset="0"/>
              </a:rPr>
              <a:t>Nhà máy xi măng</a:t>
            </a:r>
          </a:p>
          <a:p>
            <a:pPr marL="457200" indent="-457200">
              <a:lnSpc>
                <a:spcPct val="150000"/>
              </a:lnSpc>
              <a:buAutoNum type="alphaLcPeriod" startAt="11"/>
            </a:pPr>
            <a:r>
              <a:rPr lang="vi-VN" sz="2400">
                <a:latin typeface="Times New Roman" pitchFamily="18" charset="0"/>
                <a:cs typeface="Times New Roman" pitchFamily="18" charset="0"/>
              </a:rPr>
              <a:t>Hồ nước tự nhiên</a:t>
            </a:r>
          </a:p>
          <a:p>
            <a:pPr>
              <a:lnSpc>
                <a:spcPct val="150000"/>
              </a:lnSpc>
            </a:pPr>
            <a:r>
              <a:rPr lang="vi-VN" sz="2400">
                <a:latin typeface="Times New Roman" pitchFamily="18" charset="0"/>
                <a:cs typeface="Times New Roman" pitchFamily="18" charset="0"/>
              </a:rPr>
              <a:t>m.  Thác nước</a:t>
            </a:r>
          </a:p>
          <a:p>
            <a:pPr>
              <a:lnSpc>
                <a:spcPct val="150000"/>
              </a:lnSpc>
            </a:pPr>
            <a:r>
              <a:rPr lang="vi-VN" sz="2400">
                <a:latin typeface="Times New Roman" pitchFamily="18" charset="0"/>
                <a:cs typeface="Times New Roman" pitchFamily="18" charset="0"/>
              </a:rPr>
              <a:t>n.    Túi nước ngầm</a:t>
            </a:r>
          </a:p>
        </p:txBody>
      </p:sp>
      <p:sp>
        <p:nvSpPr>
          <p:cNvPr id="16" name="Oval 14"/>
          <p:cNvSpPr>
            <a:spLocks noChangeArrowheads="1"/>
          </p:cNvSpPr>
          <p:nvPr/>
        </p:nvSpPr>
        <p:spPr bwMode="auto">
          <a:xfrm>
            <a:off x="1303361" y="2954930"/>
            <a:ext cx="381000" cy="4318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7" name="Oval 14"/>
          <p:cNvSpPr>
            <a:spLocks noChangeArrowheads="1"/>
          </p:cNvSpPr>
          <p:nvPr/>
        </p:nvSpPr>
        <p:spPr bwMode="auto">
          <a:xfrm>
            <a:off x="1335954" y="3492500"/>
            <a:ext cx="381000" cy="4318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8" name="Oval 14"/>
          <p:cNvSpPr>
            <a:spLocks noChangeArrowheads="1"/>
          </p:cNvSpPr>
          <p:nvPr/>
        </p:nvSpPr>
        <p:spPr bwMode="auto">
          <a:xfrm>
            <a:off x="1349990" y="4057288"/>
            <a:ext cx="381000" cy="4318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9" name="Oval 14"/>
          <p:cNvSpPr>
            <a:spLocks noChangeArrowheads="1"/>
          </p:cNvSpPr>
          <p:nvPr/>
        </p:nvSpPr>
        <p:spPr bwMode="auto">
          <a:xfrm>
            <a:off x="1368188" y="4550187"/>
            <a:ext cx="381000" cy="4318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0" name="Oval 14"/>
          <p:cNvSpPr>
            <a:spLocks noChangeArrowheads="1"/>
          </p:cNvSpPr>
          <p:nvPr/>
        </p:nvSpPr>
        <p:spPr bwMode="auto">
          <a:xfrm>
            <a:off x="1352265" y="5157192"/>
            <a:ext cx="381000" cy="4318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1" name="Oval 14"/>
          <p:cNvSpPr>
            <a:spLocks noChangeArrowheads="1"/>
          </p:cNvSpPr>
          <p:nvPr/>
        </p:nvSpPr>
        <p:spPr bwMode="auto">
          <a:xfrm>
            <a:off x="1343736" y="5644531"/>
            <a:ext cx="381000" cy="4318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2" name="Oval 14"/>
          <p:cNvSpPr>
            <a:spLocks noChangeArrowheads="1"/>
          </p:cNvSpPr>
          <p:nvPr/>
        </p:nvSpPr>
        <p:spPr bwMode="auto">
          <a:xfrm>
            <a:off x="1343736" y="6304471"/>
            <a:ext cx="381000" cy="4318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3" name="Oval 14"/>
          <p:cNvSpPr>
            <a:spLocks noChangeArrowheads="1"/>
          </p:cNvSpPr>
          <p:nvPr/>
        </p:nvSpPr>
        <p:spPr bwMode="auto">
          <a:xfrm>
            <a:off x="5538206" y="2954930"/>
            <a:ext cx="381000" cy="4318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4" name="Oval 14"/>
          <p:cNvSpPr>
            <a:spLocks noChangeArrowheads="1"/>
          </p:cNvSpPr>
          <p:nvPr/>
        </p:nvSpPr>
        <p:spPr bwMode="auto">
          <a:xfrm>
            <a:off x="5538206" y="4592078"/>
            <a:ext cx="381000" cy="4318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5" name="Oval 14"/>
          <p:cNvSpPr>
            <a:spLocks noChangeArrowheads="1"/>
          </p:cNvSpPr>
          <p:nvPr/>
        </p:nvSpPr>
        <p:spPr bwMode="auto">
          <a:xfrm>
            <a:off x="5538206" y="5727205"/>
            <a:ext cx="381000" cy="4318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6" name="Oval 14"/>
          <p:cNvSpPr>
            <a:spLocks noChangeArrowheads="1"/>
          </p:cNvSpPr>
          <p:nvPr/>
        </p:nvSpPr>
        <p:spPr bwMode="auto">
          <a:xfrm>
            <a:off x="5538206" y="5162733"/>
            <a:ext cx="381000" cy="4318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7" name="Text Box 7"/>
          <p:cNvSpPr txBox="1">
            <a:spLocks noChangeArrowheads="1"/>
          </p:cNvSpPr>
          <p:nvPr/>
        </p:nvSpPr>
        <p:spPr bwMode="auto">
          <a:xfrm>
            <a:off x="758488" y="2155166"/>
            <a:ext cx="8310272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algn="l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 algn="l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vi-VN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Theo em, những từ ngữ nào dưới đây chỉ tài nguyên thiên nhiên?</a:t>
            </a:r>
          </a:p>
          <a:p>
            <a:pPr>
              <a:spcBef>
                <a:spcPct val="50000"/>
              </a:spcBef>
            </a:pPr>
            <a:endParaRPr 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167371" y="71046"/>
            <a:ext cx="641694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đức</a:t>
            </a:r>
          </a:p>
          <a:p>
            <a:pPr algn="ctr"/>
            <a:r>
              <a:rPr lang="en-US" sz="2800" b="1" dirty="0">
                <a:solidFill>
                  <a:srgbClr val="EE0000"/>
                </a:solidFill>
                <a:latin typeface="Times New Roman" pitchFamily="18" charset="0"/>
                <a:cs typeface="Times New Roman" pitchFamily="18" charset="0"/>
              </a:rPr>
              <a:t>BẢO VỆ TÀI NGUYÊN THIÊN NHIÊN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936" y="1456041"/>
            <a:ext cx="7394575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6483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90"/>
          <p:cNvSpPr txBox="1">
            <a:spLocks noChangeArrowheads="1"/>
          </p:cNvSpPr>
          <p:nvPr/>
        </p:nvSpPr>
        <p:spPr bwMode="auto">
          <a:xfrm>
            <a:off x="0" y="1437204"/>
            <a:ext cx="91440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Hoạt động 3. Làm bài tập 4</a:t>
            </a:r>
            <a:r>
              <a:rPr lang="en-US" sz="32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. Những việc làm nào dưới đây là bảo vệ tài nguyên thiên nhiên?</a:t>
            </a:r>
          </a:p>
        </p:txBody>
      </p:sp>
      <p:pic>
        <p:nvPicPr>
          <p:cNvPr id="10" name="Picture 7" descr="Floral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81514" y="-83846"/>
            <a:ext cx="10668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7" descr="Floral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062123" y="-161336"/>
            <a:ext cx="10668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0" y="2504866"/>
            <a:ext cx="62552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a. Không khai thác nước ngầm bừa bãi.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3296954"/>
            <a:ext cx="40511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b. Đốt rẫy làm cháy rừng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4017034"/>
            <a:ext cx="36856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c. Phá rừng đầu nguồn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4638302"/>
            <a:ext cx="50978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d. Săn bắt các loài thú quý hiếm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0" y="5367142"/>
            <a:ext cx="69012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đ. Sử dụng tiết kiệm điện, nước, giấy viết,…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0" y="6085794"/>
            <a:ext cx="93875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7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Xây dựng các khu bào tồn thiên nhiên, các vườn quốc gia.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167371" y="71046"/>
            <a:ext cx="641694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đức</a:t>
            </a:r>
          </a:p>
          <a:p>
            <a:pPr algn="ctr"/>
            <a:r>
              <a:rPr lang="en-US" sz="2800" b="1" dirty="0">
                <a:solidFill>
                  <a:srgbClr val="EE0000"/>
                </a:solidFill>
                <a:latin typeface="Times New Roman" pitchFamily="18" charset="0"/>
                <a:cs typeface="Times New Roman" pitchFamily="18" charset="0"/>
              </a:rPr>
              <a:t>BẢO VỆ TÀI NGUYÊN THIÊN NHIÊN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6828" y="2443602"/>
            <a:ext cx="647700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8562" y="3210901"/>
            <a:ext cx="657225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7870" y="4547263"/>
            <a:ext cx="657225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9949" y="3942977"/>
            <a:ext cx="657225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4528" y="5290614"/>
            <a:ext cx="647700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1100" y="6009266"/>
            <a:ext cx="647700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3939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7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loral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-83258"/>
            <a:ext cx="10668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7" descr="Floral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956376" y="-18821"/>
            <a:ext cx="10668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7" descr="flowerba[1]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6439" y="6168866"/>
            <a:ext cx="6858000" cy="664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3751609" y="764704"/>
            <a:ext cx="363593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vi-VN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Đố bạn, tôi là gì</a:t>
            </a:r>
            <a:r>
              <a:rPr lang="en-US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 </a:t>
            </a:r>
            <a:r>
              <a:rPr lang="vi-VN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?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88743" y="767004"/>
            <a:ext cx="21985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:</a:t>
            </a:r>
            <a:r>
              <a:rPr lang="vi-VN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1185" y="4025786"/>
            <a:ext cx="3491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Trả lời</a:t>
            </a:r>
            <a:r>
              <a:rPr lang="vi-VN" sz="28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2800">
                <a:latin typeface="Times New Roman" pitchFamily="18" charset="0"/>
                <a:cs typeface="Times New Roman" pitchFamily="18" charset="0"/>
              </a:rPr>
              <a:t>Tôi là đất</a:t>
            </a:r>
            <a:endParaRPr lang="en-GB" sz="28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0176" y="1772816"/>
            <a:ext cx="4623824" cy="438333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-35850" y="1772816"/>
            <a:ext cx="47307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       Cái gì đắt nhất thế gian</a:t>
            </a:r>
          </a:p>
          <a:p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Có bao nhiêu ấy là vàng bấy nhiêu</a:t>
            </a:r>
          </a:p>
          <a:p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       Muôn đời con cháu quý yêu</a:t>
            </a:r>
          </a:p>
          <a:p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Đổ xương đổ máu cùng nhau giữ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gìn</a:t>
            </a:r>
            <a:endParaRPr lang="en-GB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-35850" y="2326813"/>
            <a:ext cx="4730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>
                <a:latin typeface="Times New Roman" pitchFamily="18" charset="0"/>
                <a:cs typeface="Times New Roman" pitchFamily="18" charset="0"/>
              </a:rPr>
              <a:t>Tôi là ngôi nhà chung của nhiều động vật, thực vật?</a:t>
            </a:r>
            <a:endParaRPr lang="en-GB" sz="24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569508"/>
            <a:ext cx="4716016" cy="4599357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95050" y="4390853"/>
            <a:ext cx="3779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Trả lời</a:t>
            </a:r>
            <a:r>
              <a:rPr lang="vi-VN" sz="28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2800">
                <a:latin typeface="Times New Roman" pitchFamily="18" charset="0"/>
                <a:cs typeface="Times New Roman" pitchFamily="18" charset="0"/>
              </a:rPr>
              <a:t>Tôi là rừng</a:t>
            </a:r>
            <a:endParaRPr lang="en-GB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-63443" y="1835539"/>
            <a:ext cx="44279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Từ trong lòng đất ngoi lên</a:t>
            </a:r>
          </a:p>
          <a:p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Ai hun ai nướng mà đen sì sì</a:t>
            </a:r>
          </a:p>
          <a:p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Màu sắc mới thật lạ kì</a:t>
            </a:r>
          </a:p>
          <a:p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Cho vào lò đất tức thì hết đen</a:t>
            </a:r>
            <a:endParaRPr lang="en-GB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57794" y="4891383"/>
            <a:ext cx="2814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Trả lời </a:t>
            </a:r>
            <a:r>
              <a:rPr lang="vi-VN" sz="2800">
                <a:latin typeface="Times New Roman" pitchFamily="18" charset="0"/>
                <a:cs typeface="Times New Roman" pitchFamily="18" charset="0"/>
              </a:rPr>
              <a:t>Tôi là than</a:t>
            </a:r>
            <a:endParaRPr lang="en-GB" sz="28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569507"/>
            <a:ext cx="4713676" cy="4586641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128811" y="2325420"/>
            <a:ext cx="34347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Quen gọi là hạt</a:t>
            </a:r>
          </a:p>
          <a:p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Chẳng mọc thành cây</a:t>
            </a:r>
          </a:p>
          <a:p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Nhà nhà cao đẹp </a:t>
            </a:r>
          </a:p>
          <a:p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Dùng tôi để xây</a:t>
            </a:r>
            <a:endParaRPr lang="en-GB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94925" y="5158030"/>
            <a:ext cx="3102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Trả lời </a:t>
            </a:r>
            <a:r>
              <a:rPr lang="vi-VN" sz="2800">
                <a:latin typeface="Times New Roman" pitchFamily="18" charset="0"/>
                <a:cs typeface="Times New Roman" pitchFamily="18" charset="0"/>
              </a:rPr>
              <a:t>Tôi là cát</a:t>
            </a:r>
            <a:endParaRPr lang="en-GB" sz="28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4936" y="1569508"/>
            <a:ext cx="4431254" cy="4599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587384"/>
      </p:ext>
    </p:extLst>
  </p:cSld>
  <p:clrMapOvr>
    <a:masterClrMapping/>
  </p:clrMapOvr>
  <p:transition spd="slow">
    <p:randomBar dir="vert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4" grpId="0"/>
      <p:bldP spid="14" grpId="1"/>
      <p:bldP spid="18" grpId="0"/>
      <p:bldP spid="18" grpId="1"/>
      <p:bldP spid="20" grpId="0"/>
      <p:bldP spid="20" grpId="1"/>
      <p:bldP spid="21" grpId="0"/>
      <p:bldP spid="21" grpId="1"/>
      <p:bldP spid="22" grpId="0"/>
      <p:bldP spid="22" grpId="1"/>
      <p:bldP spid="24" grpId="0"/>
      <p:bldP spid="2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7" descr="Floral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-83258"/>
            <a:ext cx="10668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7" descr="Floral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956376" y="-83258"/>
            <a:ext cx="10668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7" descr="flowerba[1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059" y="5949280"/>
            <a:ext cx="6858000" cy="664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4"/>
          <p:cNvSpPr>
            <a:spLocks noChangeArrowheads="1"/>
          </p:cNvSpPr>
          <p:nvPr/>
        </p:nvSpPr>
        <p:spPr bwMode="auto">
          <a:xfrm rot="10800000">
            <a:off x="1569819" y="1196752"/>
            <a:ext cx="6351240" cy="1842121"/>
          </a:xfrm>
          <a:custGeom>
            <a:avLst/>
            <a:gdLst>
              <a:gd name="T0" fmla="*/ 2147483647 w 21600"/>
              <a:gd name="T1" fmla="*/ 43548300 h 21600"/>
              <a:gd name="T2" fmla="*/ 1596905215 w 21600"/>
              <a:gd name="T3" fmla="*/ 87096600 h 21600"/>
              <a:gd name="T4" fmla="*/ 399226304 w 21600"/>
              <a:gd name="T5" fmla="*/ 43548300 h 21600"/>
              <a:gd name="T6" fmla="*/ 1596905215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gradFill rotWithShape="0">
            <a:gsLst>
              <a:gs pos="0">
                <a:srgbClr val="FF9933"/>
              </a:gs>
              <a:gs pos="100000">
                <a:schemeClr val="bg1"/>
              </a:gs>
            </a:gsLst>
            <a:lin ang="18900000" scaled="1"/>
          </a:gradFill>
          <a:ln w="76200">
            <a:pattFill prst="lgConfetti">
              <a:fgClr>
                <a:srgbClr val="CC0000"/>
              </a:fgClr>
              <a:bgClr>
                <a:srgbClr val="00CC00"/>
              </a:bgClr>
            </a:patt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en-US"/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1999542" y="3140968"/>
            <a:ext cx="5544616" cy="1569660"/>
          </a:xfrm>
          <a:prstGeom prst="rect">
            <a:avLst/>
          </a:prstGeom>
          <a:gradFill rotWithShape="1">
            <a:gsLst>
              <a:gs pos="0">
                <a:srgbClr val="FFFFCC"/>
              </a:gs>
              <a:gs pos="50000">
                <a:schemeClr val="bg1"/>
              </a:gs>
              <a:gs pos="100000">
                <a:srgbClr val="FFFFCC"/>
              </a:gs>
            </a:gsLst>
            <a:lin ang="0" scaled="1"/>
          </a:gradFill>
          <a:ln w="111125" cmpd="tri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  <a:buFont typeface="Wingdings" pitchFamily="2" charset="2"/>
              <a:buChar char="v"/>
              <a:defRPr/>
            </a:pPr>
            <a:endParaRPr lang="en-US" sz="2400" b="1" dirty="0">
              <a:solidFill>
                <a:srgbClr val="0000FF"/>
              </a:solidFill>
              <a:latin typeface="Arial" charset="0"/>
            </a:endParaRPr>
          </a:p>
          <a:p>
            <a:pPr algn="ctr" eaLnBrk="0" hangingPunct="0">
              <a:spcBef>
                <a:spcPct val="50000"/>
              </a:spcBef>
              <a:buFont typeface="Wingdings" pitchFamily="2" charset="2"/>
              <a:buChar char="v"/>
              <a:defRPr/>
            </a:pPr>
            <a:r>
              <a:rPr lang="en-US" sz="2400" b="1" dirty="0" err="1">
                <a:solidFill>
                  <a:srgbClr val="0000FF"/>
                </a:solidFill>
                <a:latin typeface="Arial" charset="0"/>
              </a:rPr>
              <a:t>Học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vi-VN" sz="2400" b="1" dirty="0" err="1">
                <a:solidFill>
                  <a:srgbClr val="0000FF"/>
                </a:solidFill>
                <a:latin typeface="Arial" charset="0"/>
              </a:rPr>
              <a:t>thuộc</a:t>
            </a:r>
            <a:r>
              <a:rPr lang="vi-VN" sz="2400" b="1" dirty="0">
                <a:solidFill>
                  <a:srgbClr val="0000FF"/>
                </a:solidFill>
                <a:latin typeface="Arial" charset="0"/>
              </a:rPr>
              <a:t> ghi </a:t>
            </a:r>
            <a:r>
              <a:rPr lang="vi-VN" sz="2400" b="1" dirty="0" err="1">
                <a:solidFill>
                  <a:srgbClr val="0000FF"/>
                </a:solidFill>
                <a:latin typeface="Arial" charset="0"/>
              </a:rPr>
              <a:t>nhớ</a:t>
            </a:r>
            <a:r>
              <a:rPr lang="vi-VN" sz="2400" b="1" dirty="0">
                <a:solidFill>
                  <a:srgbClr val="0000FF"/>
                </a:solidFill>
                <a:latin typeface="Arial" charset="0"/>
              </a:rPr>
              <a:t>.</a:t>
            </a:r>
            <a:endParaRPr lang="en-US" sz="2400" b="1" dirty="0">
              <a:solidFill>
                <a:srgbClr val="0000FF"/>
              </a:solidFill>
              <a:latin typeface="Arial" charset="0"/>
            </a:endParaRPr>
          </a:p>
          <a:p>
            <a:pPr eaLnBrk="0" hangingPunct="0">
              <a:spcBef>
                <a:spcPct val="50000"/>
              </a:spcBef>
              <a:defRPr/>
            </a:pPr>
            <a:endParaRPr lang="en-US" sz="2400" b="1" dirty="0">
              <a:solidFill>
                <a:srgbClr val="0000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9097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2" name="chimes.wav"/>
          </p:stSnd>
        </p:sndAc>
      </p:transition>
    </mc:Choice>
    <mc:Fallback xmlns="">
      <p:transition spd="slow">
        <p:circle/>
        <p:sndAc>
          <p:stSnd>
            <p:snd r:embed="rId6" name="chimes.wav"/>
          </p:stSnd>
        </p:sndAc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Admin\Desktop\5-nhom-nhiem-vu-thuc-hien-thoa-thuan-paris-ve-bien-doi-khi-hau147795571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699" y="0"/>
            <a:ext cx="927113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814355" y="980728"/>
            <a:ext cx="351089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vi-VN" sz="60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Đạo đức 5</a:t>
            </a:r>
            <a:endParaRPr lang="en-US" sz="60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</a:endParaRPr>
          </a:p>
        </p:txBody>
      </p:sp>
      <p:pic>
        <p:nvPicPr>
          <p:cNvPr id="10" name="Picture 9" descr="1 (1434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224" y="5231027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1 (1434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1719" y="5231027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9" descr="1 (1434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1159" y="5231027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9" descr="1 (1434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2801" y="5231027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9" descr="1 (1434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5231027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3490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673570" y="71046"/>
            <a:ext cx="14045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đức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67370" y="1460620"/>
            <a:ext cx="64169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en-US" sz="2800" b="1" dirty="0">
                <a:solidFill>
                  <a:srgbClr val="EE0000"/>
                </a:solidFill>
                <a:latin typeface="Times New Roman" pitchFamily="18" charset="0"/>
                <a:cs typeface="Times New Roman" pitchFamily="18" charset="0"/>
              </a:rPr>
              <a:t>BẢO VỆ TÀI NGUYÊN THIÊN NHIÊN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94149"/>
            <a:ext cx="5651500" cy="1023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7850407"/>
      </p:ext>
    </p:extLst>
  </p:cSld>
  <p:clrMapOvr>
    <a:masterClrMapping/>
  </p:clrMapOvr>
  <p:transition spd="slow">
    <p:wheel spokes="1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4" y="260648"/>
            <a:ext cx="8898339" cy="6130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3246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2" name="camera.wav"/>
          </p:stSnd>
        </p:sndAc>
      </p:transition>
    </mc:Choice>
    <mc:Fallback xmlns="">
      <p:transition spd="slow">
        <p:circle/>
        <p:sndAc>
          <p:stSnd>
            <p:snd r:embed="rId5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Floral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076020" y="-83258"/>
            <a:ext cx="10668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 descr="Floral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-83258"/>
            <a:ext cx="10668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09166" y="2185143"/>
            <a:ext cx="442123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Đọc thông tin trong SGK/42</a:t>
            </a:r>
            <a:endParaRPr lang="en-GB" sz="2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3016140"/>
            <a:ext cx="8609420" cy="4134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vi-VN" sz="2600" dirty="0">
                <a:latin typeface="Times New Roman" pitchFamily="18" charset="0"/>
                <a:cs typeface="Times New Roman" pitchFamily="18" charset="0"/>
              </a:rPr>
              <a:t>Nêu tên một số tài nguyên thiên nhiên</a:t>
            </a:r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vi-VN" sz="2600" dirty="0">
                <a:latin typeface="Times New Roman" pitchFamily="18" charset="0"/>
                <a:cs typeface="Times New Roman" pitchFamily="18" charset="0"/>
              </a:rPr>
              <a:t>Con người sử dụng tài nguyên thiên nhiên để làm gì?</a:t>
            </a:r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vi-VN" sz="2600" dirty="0">
                <a:latin typeface="Times New Roman" pitchFamily="18" charset="0"/>
                <a:cs typeface="Times New Roman" pitchFamily="18" charset="0"/>
              </a:rPr>
              <a:t>Hiện nay việc sử dụng tài nguyên thiên nhiên ở nước ta đã hợp lí chưa?</a:t>
            </a:r>
          </a:p>
          <a:p>
            <a:pPr algn="just">
              <a:lnSpc>
                <a:spcPct val="150000"/>
              </a:lnSpc>
            </a:pPr>
            <a:r>
              <a:rPr lang="vi-VN" sz="2600" dirty="0">
                <a:latin typeface="Times New Roman" pitchFamily="18" charset="0"/>
                <a:cs typeface="Times New Roman" pitchFamily="18" charset="0"/>
              </a:rPr>
              <a:t>4.  Nêu một số biện pháp bảo vệ tài nguyên thiên nhiên?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endParaRPr lang="vi-VN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endParaRPr lang="en-GB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7" descr="flowerba[1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6096000"/>
            <a:ext cx="6858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772171" y="2734239"/>
            <a:ext cx="720734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Thảo luận nhóm 4 trả lời các câu hỏi sau:</a:t>
            </a:r>
            <a:endParaRPr lang="en-GB" sz="2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035" y="1582180"/>
            <a:ext cx="5651500" cy="1023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167371" y="71046"/>
            <a:ext cx="641694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đức</a:t>
            </a:r>
          </a:p>
          <a:p>
            <a:pPr algn="ctr"/>
            <a:r>
              <a:rPr lang="en-US" sz="2800" b="1" dirty="0">
                <a:solidFill>
                  <a:srgbClr val="EE0000"/>
                </a:solidFill>
                <a:latin typeface="Times New Roman" pitchFamily="18" charset="0"/>
                <a:cs typeface="Times New Roman" pitchFamily="18" charset="0"/>
              </a:rPr>
              <a:t>BẢO VỆ TÀI NGUYÊN THIÊN NHIÊN</a:t>
            </a:r>
          </a:p>
        </p:txBody>
      </p:sp>
    </p:spTree>
    <p:extLst>
      <p:ext uri="{BB962C8B-B14F-4D97-AF65-F5344CB8AC3E}">
        <p14:creationId xmlns:p14="http://schemas.microsoft.com/office/powerpoint/2010/main" val="1972998155"/>
      </p:ext>
    </p:extLst>
  </p:cSld>
  <p:clrMapOvr>
    <a:masterClrMapping/>
  </p:clrMapOvr>
  <p:transition>
    <p:circle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Floral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076020" y="-83258"/>
            <a:ext cx="10668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 descr="Floral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-83258"/>
            <a:ext cx="10668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31640" y="2852936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0" y="3472717"/>
            <a:ext cx="8001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algn="l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 algn="l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vi-VN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Một số tài nguyên thiên nhiên: mỏ quặng, nguồn nước ngầm, không khí, đất trồng, động thực vật quý hiếm...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7" descr="flowerba[1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6439" y="6071330"/>
            <a:ext cx="6858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8800"/>
            <a:ext cx="5651500" cy="1023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560" y="2425768"/>
            <a:ext cx="8181975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9513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  <p:sndAc>
          <p:stSnd>
            <p:snd r:embed="rId2" name="camera.wav"/>
          </p:stSnd>
        </p:sndAc>
      </p:transition>
    </mc:Choice>
    <mc:Fallback xmlns="">
      <p:transition spd="slow">
        <p:fade/>
        <p:sndAc>
          <p:stSnd>
            <p:snd r:embed="rId8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Picture 2" descr="ba_be_lake_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767" y="166049"/>
            <a:ext cx="4126714" cy="2726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7523" name="Text Box 3"/>
          <p:cNvSpPr txBox="1">
            <a:spLocks noChangeArrowheads="1"/>
          </p:cNvSpPr>
          <p:nvPr/>
        </p:nvSpPr>
        <p:spPr bwMode="auto">
          <a:xfrm>
            <a:off x="5029200" y="2879332"/>
            <a:ext cx="3124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latin typeface="Times New Roman" pitchFamily="18" charset="0"/>
                <a:cs typeface="Arial" charset="0"/>
              </a:rPr>
              <a:t>Tài nguyên nước</a:t>
            </a:r>
          </a:p>
        </p:txBody>
      </p:sp>
      <p:pic>
        <p:nvPicPr>
          <p:cNvPr id="107524" name="Picture 4" descr="56b3e_images1560842-thophi2_4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52399"/>
            <a:ext cx="4424369" cy="2740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7525" name="Text Box 5"/>
          <p:cNvSpPr txBox="1">
            <a:spLocks noChangeArrowheads="1"/>
          </p:cNvSpPr>
          <p:nvPr/>
        </p:nvSpPr>
        <p:spPr bwMode="auto">
          <a:xfrm>
            <a:off x="713882" y="2892981"/>
            <a:ext cx="3124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latin typeface="Times New Roman" pitchFamily="18" charset="0"/>
                <a:cs typeface="Arial" charset="0"/>
              </a:rPr>
              <a:t>Mỏ quặng</a:t>
            </a:r>
          </a:p>
        </p:txBody>
      </p:sp>
      <p:pic>
        <p:nvPicPr>
          <p:cNvPr id="107526" name="Picture 6" descr="Tuyhoa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276600"/>
            <a:ext cx="4424369" cy="3002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7527" name="Text Box 7"/>
          <p:cNvSpPr txBox="1">
            <a:spLocks noChangeArrowheads="1"/>
          </p:cNvSpPr>
          <p:nvPr/>
        </p:nvSpPr>
        <p:spPr bwMode="auto">
          <a:xfrm>
            <a:off x="1018289" y="6287737"/>
            <a:ext cx="3124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latin typeface="Times New Roman" pitchFamily="18" charset="0"/>
                <a:cs typeface="Arial" charset="0"/>
              </a:rPr>
              <a:t>Tài nguyên đất</a:t>
            </a:r>
          </a:p>
        </p:txBody>
      </p:sp>
      <p:pic>
        <p:nvPicPr>
          <p:cNvPr id="107528" name="Picture 8" descr="yy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766" y="3276600"/>
            <a:ext cx="4126714" cy="3002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7529" name="Text Box 9"/>
          <p:cNvSpPr txBox="1">
            <a:spLocks noChangeArrowheads="1"/>
          </p:cNvSpPr>
          <p:nvPr/>
        </p:nvSpPr>
        <p:spPr bwMode="auto">
          <a:xfrm>
            <a:off x="4840829" y="6279356"/>
            <a:ext cx="35814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err="1">
                <a:latin typeface="Times New Roman" pitchFamily="18" charset="0"/>
                <a:cs typeface="Arial" charset="0"/>
              </a:rPr>
              <a:t>Động</a:t>
            </a:r>
            <a:r>
              <a:rPr lang="en-US" b="1" dirty="0">
                <a:latin typeface="Times New Roman" pitchFamily="18" charset="0"/>
                <a:cs typeface="Arial" charset="0"/>
              </a:rPr>
              <a:t> - </a:t>
            </a:r>
            <a:r>
              <a:rPr lang="en-US" b="1" dirty="0" err="1">
                <a:latin typeface="Times New Roman" pitchFamily="18" charset="0"/>
                <a:cs typeface="Arial" charset="0"/>
              </a:rPr>
              <a:t>thực</a:t>
            </a:r>
            <a:r>
              <a:rPr lang="en-US" b="1" dirty="0">
                <a:latin typeface="Times New Roman" pitchFamily="18" charset="0"/>
                <a:cs typeface="Arial" charset="0"/>
              </a:rPr>
              <a:t> </a:t>
            </a:r>
            <a:r>
              <a:rPr lang="en-US" b="1" dirty="0" err="1">
                <a:latin typeface="Times New Roman" pitchFamily="18" charset="0"/>
                <a:cs typeface="Arial" charset="0"/>
              </a:rPr>
              <a:t>vật</a:t>
            </a:r>
            <a:endParaRPr lang="en-US" b="1" dirty="0">
              <a:latin typeface="Times New Roma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1561056"/>
      </p:ext>
    </p:extLst>
  </p:cSld>
  <p:clrMapOvr>
    <a:masterClrMapping/>
  </p:clrMapOvr>
  <p:transition>
    <p:zoom/>
    <p:sndAc>
      <p:stSnd>
        <p:snd r:embed="rId2" name="cashreg.wav"/>
      </p:stSnd>
    </p:sndAc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7763" name="Picture 3" descr="11_11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304800"/>
            <a:ext cx="2057400" cy="2057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7764" name="Picture 4" descr="567038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29400" y="304800"/>
            <a:ext cx="2286000" cy="2057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7765" name="Picture 5" descr="ANIMA0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04800"/>
            <a:ext cx="23622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766" name="Picture 6" descr="AFRICA~5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0" y="304800"/>
            <a:ext cx="1981200" cy="2057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7767" name="Picture 7" descr="ours21">
            <a:hlinkClick r:id="" action="ppaction://noaction">
              <a:snd r:embed="rId7" name="chimes.wav"/>
            </a:hlinkClick>
          </p:cNvPr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304800" y="2971800"/>
            <a:ext cx="233363" cy="25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768" name="Picture 8" descr="ANIMA03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362200"/>
            <a:ext cx="19812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769" name="Picture 9" descr="UL0002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362200"/>
            <a:ext cx="22860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770" name="Picture 10" descr="A5"/>
          <p:cNvPicPr>
            <a:picLocks noGrp="1" noChangeAspect="1" noChangeArrowheads="1"/>
          </p:cNvPicPr>
          <p:nvPr>
            <p:ph sz="half" idx="1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0" y="2362200"/>
            <a:ext cx="1981200" cy="2133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7771" name="Picture 11" descr="S095187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362200"/>
            <a:ext cx="23622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772" name="Picture 12" descr="000077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495800"/>
            <a:ext cx="19812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773" name="Picture 13" descr="BR10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495800"/>
            <a:ext cx="198120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774" name="Picture 14" descr="ADR2040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495800"/>
            <a:ext cx="22860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7775" name="Text Box 15"/>
          <p:cNvSpPr txBox="1">
            <a:spLocks noChangeArrowheads="1"/>
          </p:cNvSpPr>
          <p:nvPr/>
        </p:nvSpPr>
        <p:spPr bwMode="auto">
          <a:xfrm>
            <a:off x="838200" y="2057400"/>
            <a:ext cx="1295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>
                <a:solidFill>
                  <a:srgbClr val="FFFF00"/>
                </a:solidFill>
              </a:rPr>
              <a:t>Gấu</a:t>
            </a:r>
          </a:p>
        </p:txBody>
      </p:sp>
      <p:sp>
        <p:nvSpPr>
          <p:cNvPr id="117776" name="Text Box 16"/>
          <p:cNvSpPr txBox="1">
            <a:spLocks noChangeArrowheads="1"/>
          </p:cNvSpPr>
          <p:nvPr/>
        </p:nvSpPr>
        <p:spPr bwMode="auto">
          <a:xfrm>
            <a:off x="2286000" y="4038600"/>
            <a:ext cx="1295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>
                <a:solidFill>
                  <a:srgbClr val="FFFF00"/>
                </a:solidFill>
              </a:rPr>
              <a:t>Báo</a:t>
            </a:r>
          </a:p>
        </p:txBody>
      </p:sp>
      <p:sp>
        <p:nvSpPr>
          <p:cNvPr id="117777" name="Text Box 17"/>
          <p:cNvSpPr txBox="1">
            <a:spLocks noChangeArrowheads="1"/>
          </p:cNvSpPr>
          <p:nvPr/>
        </p:nvSpPr>
        <p:spPr bwMode="auto">
          <a:xfrm>
            <a:off x="381000" y="4114800"/>
            <a:ext cx="1295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>
                <a:solidFill>
                  <a:srgbClr val="FFFF00"/>
                </a:solidFill>
              </a:rPr>
              <a:t>Gấu trúc</a:t>
            </a:r>
          </a:p>
        </p:txBody>
      </p:sp>
      <p:sp>
        <p:nvSpPr>
          <p:cNvPr id="117778" name="Text Box 18"/>
          <p:cNvSpPr txBox="1">
            <a:spLocks noChangeArrowheads="1"/>
          </p:cNvSpPr>
          <p:nvPr/>
        </p:nvSpPr>
        <p:spPr bwMode="auto">
          <a:xfrm>
            <a:off x="2286000" y="1981200"/>
            <a:ext cx="1295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>
                <a:solidFill>
                  <a:srgbClr val="FFFF00"/>
                </a:solidFill>
              </a:rPr>
              <a:t>Tê giác</a:t>
            </a:r>
          </a:p>
        </p:txBody>
      </p:sp>
      <p:sp>
        <p:nvSpPr>
          <p:cNvPr id="117779" name="Text Box 19"/>
          <p:cNvSpPr txBox="1">
            <a:spLocks noChangeArrowheads="1"/>
          </p:cNvSpPr>
          <p:nvPr/>
        </p:nvSpPr>
        <p:spPr bwMode="auto">
          <a:xfrm>
            <a:off x="4267200" y="1981200"/>
            <a:ext cx="1295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>
                <a:solidFill>
                  <a:srgbClr val="FFFF00"/>
                </a:solidFill>
              </a:rPr>
              <a:t>Ngựa vằn</a:t>
            </a:r>
          </a:p>
        </p:txBody>
      </p:sp>
      <p:sp>
        <p:nvSpPr>
          <p:cNvPr id="117780" name="Text Box 20"/>
          <p:cNvSpPr txBox="1">
            <a:spLocks noChangeArrowheads="1"/>
          </p:cNvSpPr>
          <p:nvPr/>
        </p:nvSpPr>
        <p:spPr bwMode="auto">
          <a:xfrm>
            <a:off x="6705600" y="1981200"/>
            <a:ext cx="2133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>
                <a:solidFill>
                  <a:srgbClr val="FFFF00"/>
                </a:solidFill>
              </a:rPr>
              <a:t>Chuột túi, mèo</a:t>
            </a:r>
          </a:p>
        </p:txBody>
      </p:sp>
      <p:sp>
        <p:nvSpPr>
          <p:cNvPr id="117781" name="Text Box 21"/>
          <p:cNvSpPr txBox="1">
            <a:spLocks noChangeArrowheads="1"/>
          </p:cNvSpPr>
          <p:nvPr/>
        </p:nvSpPr>
        <p:spPr bwMode="auto">
          <a:xfrm>
            <a:off x="7543800" y="4114800"/>
            <a:ext cx="1295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>
                <a:solidFill>
                  <a:srgbClr val="FFFF00"/>
                </a:solidFill>
              </a:rPr>
              <a:t>Khỉ</a:t>
            </a:r>
          </a:p>
        </p:txBody>
      </p:sp>
      <p:sp>
        <p:nvSpPr>
          <p:cNvPr id="117782" name="Text Box 22"/>
          <p:cNvSpPr txBox="1">
            <a:spLocks noChangeArrowheads="1"/>
          </p:cNvSpPr>
          <p:nvPr/>
        </p:nvSpPr>
        <p:spPr bwMode="auto">
          <a:xfrm>
            <a:off x="914400" y="4800600"/>
            <a:ext cx="1295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>
                <a:solidFill>
                  <a:srgbClr val="FFFF00"/>
                </a:solidFill>
              </a:rPr>
              <a:t>Cá voi</a:t>
            </a:r>
          </a:p>
        </p:txBody>
      </p:sp>
      <p:sp>
        <p:nvSpPr>
          <p:cNvPr id="117783" name="Text Box 23"/>
          <p:cNvSpPr txBox="1">
            <a:spLocks noChangeArrowheads="1"/>
          </p:cNvSpPr>
          <p:nvPr/>
        </p:nvSpPr>
        <p:spPr bwMode="auto">
          <a:xfrm>
            <a:off x="2590800" y="6172200"/>
            <a:ext cx="1295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/>
              <a:t>Chó sói</a:t>
            </a:r>
          </a:p>
        </p:txBody>
      </p:sp>
      <p:sp>
        <p:nvSpPr>
          <p:cNvPr id="117784" name="Text Box 24"/>
          <p:cNvSpPr txBox="1">
            <a:spLocks noChangeArrowheads="1"/>
          </p:cNvSpPr>
          <p:nvPr/>
        </p:nvSpPr>
        <p:spPr bwMode="auto">
          <a:xfrm>
            <a:off x="6705600" y="6248400"/>
            <a:ext cx="1295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/>
              <a:t>Thỏ</a:t>
            </a:r>
          </a:p>
        </p:txBody>
      </p:sp>
      <p:sp>
        <p:nvSpPr>
          <p:cNvPr id="117785" name="Text Box 25"/>
          <p:cNvSpPr txBox="1">
            <a:spLocks noChangeArrowheads="1"/>
          </p:cNvSpPr>
          <p:nvPr/>
        </p:nvSpPr>
        <p:spPr bwMode="auto">
          <a:xfrm>
            <a:off x="4419600" y="3976688"/>
            <a:ext cx="1295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>
                <a:solidFill>
                  <a:srgbClr val="FFFF00"/>
                </a:solidFill>
              </a:rPr>
              <a:t>Hà mã</a:t>
            </a:r>
          </a:p>
        </p:txBody>
      </p:sp>
      <p:pic>
        <p:nvPicPr>
          <p:cNvPr id="117786" name="Picture 26" descr="cute_animals46[1]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4495800"/>
            <a:ext cx="24384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7787" name="Text Box 27"/>
          <p:cNvSpPr txBox="1">
            <a:spLocks noChangeArrowheads="1"/>
          </p:cNvSpPr>
          <p:nvPr/>
        </p:nvSpPr>
        <p:spPr bwMode="auto">
          <a:xfrm>
            <a:off x="4495800" y="6172200"/>
            <a:ext cx="1295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>
                <a:solidFill>
                  <a:srgbClr val="FFFFFF"/>
                </a:solidFill>
              </a:rPr>
              <a:t>Nai</a:t>
            </a:r>
          </a:p>
        </p:txBody>
      </p:sp>
    </p:spTree>
    <p:extLst>
      <p:ext uri="{BB962C8B-B14F-4D97-AF65-F5344CB8AC3E}">
        <p14:creationId xmlns:p14="http://schemas.microsoft.com/office/powerpoint/2010/main" val="3525533133"/>
      </p:ext>
    </p:extLst>
  </p:cSld>
  <p:clrMapOvr>
    <a:masterClrMapping/>
  </p:clrMapOvr>
  <p:transition spd="slow">
    <p:push dir="u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17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117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117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117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117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117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117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117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117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2000"/>
                                        <p:tgtEl>
                                          <p:spTgt spid="117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117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0" dur="2000"/>
                                        <p:tgtEl>
                                          <p:spTgt spid="117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" dur="2000"/>
                                        <p:tgtEl>
                                          <p:spTgt spid="117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6" dur="2000"/>
                                        <p:tgtEl>
                                          <p:spTgt spid="117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9" dur="2000"/>
                                        <p:tgtEl>
                                          <p:spTgt spid="117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2000"/>
                                        <p:tgtEl>
                                          <p:spTgt spid="117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5" dur="2000"/>
                                        <p:tgtEl>
                                          <p:spTgt spid="117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8" dur="2000"/>
                                        <p:tgtEl>
                                          <p:spTgt spid="117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1" dur="2000"/>
                                        <p:tgtEl>
                                          <p:spTgt spid="117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4" dur="2000"/>
                                        <p:tgtEl>
                                          <p:spTgt spid="117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7" dur="2000"/>
                                        <p:tgtEl>
                                          <p:spTgt spid="117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0" dur="2000"/>
                                        <p:tgtEl>
                                          <p:spTgt spid="117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3" dur="2000"/>
                                        <p:tgtEl>
                                          <p:spTgt spid="117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6" dur="2000"/>
                                        <p:tgtEl>
                                          <p:spTgt spid="117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75" grpId="0"/>
      <p:bldP spid="117776" grpId="0"/>
      <p:bldP spid="117777" grpId="0"/>
      <p:bldP spid="117778" grpId="0"/>
      <p:bldP spid="117779" grpId="0"/>
      <p:bldP spid="117780" grpId="0"/>
      <p:bldP spid="117781" grpId="0"/>
      <p:bldP spid="117782" grpId="0"/>
      <p:bldP spid="117783" grpId="0"/>
      <p:bldP spid="117784" grpId="0"/>
      <p:bldP spid="117785" grpId="0"/>
      <p:bldP spid="11778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Floral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-83258"/>
            <a:ext cx="10668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 descr="Floral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956376" y="-44823"/>
            <a:ext cx="10668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 descr="flowerba[1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6439" y="5805264"/>
            <a:ext cx="6858000" cy="1028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721960" y="3257980"/>
            <a:ext cx="7620000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algn="l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 algn="l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vi-VN" sz="2800" dirty="0">
                <a:solidFill>
                  <a:srgbClr val="0000FF"/>
                </a:solidFill>
                <a:latin typeface=".VnTime" pitchFamily="34" charset="0"/>
              </a:rPr>
              <a:t>   </a:t>
            </a:r>
            <a:r>
              <a:rPr lang="en-US" sz="2800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vi-VN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Con người sử dụng tài nguyên thiên nhiên trong sản xuất và phát triển kinh tế: khai thác dầu mỏ, than đá để phục vụ công nghiệp và sinh hoạt của con người, chạy máy phát điện, cung cấp điện sinh hoạt, nuôi sống con người..</a:t>
            </a:r>
            <a:endParaRPr lang="en-US" sz="2800" dirty="0">
              <a:solidFill>
                <a:srgbClr val="0000FF"/>
              </a:solidFill>
              <a:latin typeface=".VnTime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8481" y="2509134"/>
            <a:ext cx="9291638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8800"/>
            <a:ext cx="5651500" cy="1023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749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  <p:sndAc>
          <p:stSnd>
            <p:snd r:embed="rId2" name="cashreg.wav"/>
          </p:stSnd>
        </p:sndAc>
      </p:transition>
    </mc:Choice>
    <mc:Fallback xmlns="">
      <p:transition spd="slow">
        <p:blinds dir="vert"/>
        <p:sndAc>
          <p:stSnd>
            <p:snd r:embed="rId8" name="cashreg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1316</TotalTime>
  <Words>617</Words>
  <Application>Microsoft Office PowerPoint</Application>
  <PresentationFormat>On-screen Show (4:3)</PresentationFormat>
  <Paragraphs>90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.VnTime</vt:lpstr>
      <vt:lpstr>Arial</vt:lpstr>
      <vt:lpstr>Calibri</vt:lpstr>
      <vt:lpstr>Times New Roman</vt:lpstr>
      <vt:lpstr>Wingdings</vt:lpstr>
      <vt:lpstr>Office Theme</vt:lpstr>
      <vt:lpstr>2_Default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94</cp:revision>
  <dcterms:created xsi:type="dcterms:W3CDTF">2017-04-13T03:05:19Z</dcterms:created>
  <dcterms:modified xsi:type="dcterms:W3CDTF">2023-03-31T13:41:01Z</dcterms:modified>
</cp:coreProperties>
</file>